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lfa Slab One" panose="020B0604020202020204" charset="0"/>
      <p:regular r:id="rId27"/>
    </p:embeddedFont>
    <p:embeddedFont>
      <p:font typeface="Century Gothic" panose="020B0502020202020204" pitchFamily="34" charset="0"/>
      <p:regular r:id="rId28"/>
      <p:bold r:id="rId29"/>
      <p:italic r:id="rId30"/>
      <p:boldItalic r:id="rId31"/>
    </p:embeddedFont>
    <p:embeddedFont>
      <p:font typeface="Bebas Neu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1cd3f788e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1cd3f788e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cd3f788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1cd3f788e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cd3f788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cd3f788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cd3f788e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1cd3f788e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fdb2e580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1fdb2e580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fdb2e580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1fdb2e580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fdb2e58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fdb2e58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cd3f788e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1cd3f788e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cd3f788e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1cd3f788e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cd3f788e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1cd3f788e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1cd3f788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1cd3f788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cd3f788e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1cd3f788e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cd3f788e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cd3f788e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cd3f788e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1cd3f788e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1cd3f788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1cd3f788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cd3f788e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1cd3f788e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cd3f788e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cd3f788e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1cd3f788e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1cd3f788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1cd3f788e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1cd3f788e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1cd3f788e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1cd3f788e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1cd3f788e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1cd3f788e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cd3f788e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cd3f788e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cd3f788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1cd3f788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YRV8AqEVuS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YiBCWKORZ8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796000" y="3214675"/>
            <a:ext cx="38352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300">
                <a:latin typeface="Alfa Slab One"/>
                <a:ea typeface="Alfa Slab One"/>
                <a:cs typeface="Alfa Slab One"/>
                <a:sym typeface="Alfa Slab One"/>
              </a:rPr>
              <a:t>Orientation</a:t>
            </a:r>
            <a:endParaRPr sz="4300">
              <a:latin typeface="Alfa Slab One"/>
              <a:ea typeface="Alfa Slab One"/>
              <a:cs typeface="Alfa Slab One"/>
              <a:sym typeface="Alfa Slab One"/>
            </a:endParaRPr>
          </a:p>
        </p:txBody>
      </p:sp>
      <p:pic>
        <p:nvPicPr>
          <p:cNvPr id="55" name="Google Shape;55;p13"/>
          <p:cNvPicPr preferRelativeResize="0"/>
          <p:nvPr/>
        </p:nvPicPr>
        <p:blipFill>
          <a:blip r:embed="rId3">
            <a:alphaModFix/>
          </a:blip>
          <a:stretch>
            <a:fillRect/>
          </a:stretch>
        </p:blipFill>
        <p:spPr>
          <a:xfrm>
            <a:off x="2020375" y="0"/>
            <a:ext cx="5103255" cy="3408974"/>
          </a:xfrm>
          <a:prstGeom prst="rect">
            <a:avLst/>
          </a:prstGeom>
          <a:noFill/>
          <a:ln>
            <a:noFill/>
          </a:ln>
        </p:spPr>
      </p:pic>
      <p:sp>
        <p:nvSpPr>
          <p:cNvPr id="56" name="Google Shape;56;p13"/>
          <p:cNvSpPr txBox="1"/>
          <p:nvPr/>
        </p:nvSpPr>
        <p:spPr>
          <a:xfrm>
            <a:off x="2325725" y="4062875"/>
            <a:ext cx="45747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800">
                <a:latin typeface="Bebas Neue"/>
                <a:ea typeface="Bebas Neue"/>
                <a:cs typeface="Bebas Neue"/>
                <a:sym typeface="Bebas Neue"/>
              </a:rPr>
              <a:t>Kincardine Minor Baseball</a:t>
            </a:r>
            <a:endParaRPr sz="3800">
              <a:latin typeface="Bebas Neue"/>
              <a:ea typeface="Bebas Neue"/>
              <a:cs typeface="Bebas Neue"/>
              <a:sym typeface="Bebas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2"/>
          <p:cNvPicPr preferRelativeResize="0"/>
          <p:nvPr/>
        </p:nvPicPr>
        <p:blipFill>
          <a:blip r:embed="rId3">
            <a:alphaModFix/>
          </a:blip>
          <a:stretch>
            <a:fillRect/>
          </a:stretch>
        </p:blipFill>
        <p:spPr>
          <a:xfrm>
            <a:off x="376700" y="0"/>
            <a:ext cx="8034822"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3"/>
          <p:cNvPicPr preferRelativeResize="0"/>
          <p:nvPr/>
        </p:nvPicPr>
        <p:blipFill>
          <a:blip r:embed="rId3">
            <a:alphaModFix/>
          </a:blip>
          <a:stretch>
            <a:fillRect/>
          </a:stretch>
        </p:blipFill>
        <p:spPr>
          <a:xfrm>
            <a:off x="152400" y="152400"/>
            <a:ext cx="8902026" cy="4400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152400" y="152400"/>
            <a:ext cx="686136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5"/>
          <p:cNvPicPr preferRelativeResize="0"/>
          <p:nvPr/>
        </p:nvPicPr>
        <p:blipFill>
          <a:blip r:embed="rId3">
            <a:alphaModFix/>
          </a:blip>
          <a:stretch>
            <a:fillRect/>
          </a:stretch>
        </p:blipFill>
        <p:spPr>
          <a:xfrm>
            <a:off x="152400" y="457200"/>
            <a:ext cx="8699200" cy="415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p:nvPr/>
        </p:nvSpPr>
        <p:spPr>
          <a:xfrm>
            <a:off x="411600" y="189775"/>
            <a:ext cx="83208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400">
                <a:latin typeface="Alfa Slab One"/>
                <a:ea typeface="Alfa Slab One"/>
                <a:cs typeface="Alfa Slab One"/>
                <a:sym typeface="Alfa Slab One"/>
              </a:rPr>
              <a:t>Rally Cap Season</a:t>
            </a:r>
            <a:endParaRPr sz="3400">
              <a:latin typeface="Alfa Slab One"/>
              <a:ea typeface="Alfa Slab One"/>
              <a:cs typeface="Alfa Slab One"/>
              <a:sym typeface="Alfa Slab One"/>
            </a:endParaRPr>
          </a:p>
        </p:txBody>
      </p:sp>
      <p:sp>
        <p:nvSpPr>
          <p:cNvPr id="123" name="Google Shape;123;p26"/>
          <p:cNvSpPr txBox="1"/>
          <p:nvPr/>
        </p:nvSpPr>
        <p:spPr>
          <a:xfrm>
            <a:off x="411600" y="992575"/>
            <a:ext cx="8552700" cy="366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latin typeface="Century Gothic"/>
                <a:ea typeface="Century Gothic"/>
                <a:cs typeface="Century Gothic"/>
                <a:sym typeface="Century Gothic"/>
              </a:rPr>
              <a:t>Session 1</a:t>
            </a:r>
            <a:endParaRPr sz="22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GB" sz="1800">
                <a:latin typeface="Century Gothic"/>
                <a:ea typeface="Century Gothic"/>
                <a:cs typeface="Century Gothic"/>
                <a:sym typeface="Century Gothic"/>
              </a:rPr>
              <a:t>Rally Cap Day, gather baseline</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GB" sz="1800">
                <a:latin typeface="Century Gothic"/>
                <a:ea typeface="Century Gothic"/>
                <a:cs typeface="Century Gothic"/>
                <a:sym typeface="Century Gothic"/>
              </a:rPr>
              <a:t>Uniform pick-up</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GB" sz="1800">
                <a:latin typeface="Century Gothic"/>
                <a:ea typeface="Century Gothic"/>
                <a:cs typeface="Century Gothic"/>
                <a:sym typeface="Century Gothic"/>
              </a:rPr>
              <a:t>Get to know the team</a:t>
            </a:r>
            <a:endParaRPr sz="100">
              <a:latin typeface="Century Gothic"/>
              <a:ea typeface="Century Gothic"/>
              <a:cs typeface="Century Gothic"/>
              <a:sym typeface="Century Gothic"/>
            </a:endParaRPr>
          </a:p>
          <a:p>
            <a:pPr marL="0" lvl="0" indent="0" algn="l" rtl="0">
              <a:spcBef>
                <a:spcPts val="0"/>
              </a:spcBef>
              <a:spcAft>
                <a:spcPts val="0"/>
              </a:spcAft>
              <a:buNone/>
            </a:pPr>
            <a:endParaRPr sz="1300">
              <a:latin typeface="Century Gothic"/>
              <a:ea typeface="Century Gothic"/>
              <a:cs typeface="Century Gothic"/>
              <a:sym typeface="Century Gothic"/>
            </a:endParaRPr>
          </a:p>
          <a:p>
            <a:pPr marL="0" lvl="0" indent="0" algn="l" rtl="0">
              <a:spcBef>
                <a:spcPts val="0"/>
              </a:spcBef>
              <a:spcAft>
                <a:spcPts val="0"/>
              </a:spcAft>
              <a:buNone/>
            </a:pPr>
            <a:endParaRPr sz="1300">
              <a:latin typeface="Century Gothic"/>
              <a:ea typeface="Century Gothic"/>
              <a:cs typeface="Century Gothic"/>
              <a:sym typeface="Century Gothic"/>
            </a:endParaRPr>
          </a:p>
          <a:p>
            <a:pPr marL="0" lvl="0" indent="0" algn="l" rtl="0">
              <a:spcBef>
                <a:spcPts val="0"/>
              </a:spcBef>
              <a:spcAft>
                <a:spcPts val="0"/>
              </a:spcAft>
              <a:buNone/>
            </a:pPr>
            <a:r>
              <a:rPr lang="en-GB" sz="2200" b="1">
                <a:latin typeface="Century Gothic"/>
                <a:ea typeface="Century Gothic"/>
                <a:cs typeface="Century Gothic"/>
                <a:sym typeface="Century Gothic"/>
              </a:rPr>
              <a:t>Session 2-11</a:t>
            </a:r>
            <a:endParaRPr sz="22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GB" sz="1800">
                <a:latin typeface="Century Gothic"/>
                <a:ea typeface="Century Gothic"/>
                <a:cs typeface="Century Gothic"/>
                <a:sym typeface="Century Gothic"/>
              </a:rPr>
              <a:t>Developing skills and playing games</a:t>
            </a:r>
            <a:endParaRPr sz="900">
              <a:latin typeface="Century Gothic"/>
              <a:ea typeface="Century Gothic"/>
              <a:cs typeface="Century Gothic"/>
              <a:sym typeface="Century Gothic"/>
            </a:endParaRPr>
          </a:p>
          <a:p>
            <a:pPr marL="0" lvl="0" indent="0" algn="l" rtl="0">
              <a:spcBef>
                <a:spcPts val="0"/>
              </a:spcBef>
              <a:spcAft>
                <a:spcPts val="0"/>
              </a:spcAft>
              <a:buNone/>
            </a:pPr>
            <a:endParaRPr sz="1300">
              <a:latin typeface="Century Gothic"/>
              <a:ea typeface="Century Gothic"/>
              <a:cs typeface="Century Gothic"/>
              <a:sym typeface="Century Gothic"/>
            </a:endParaRPr>
          </a:p>
          <a:p>
            <a:pPr marL="0" lvl="0" indent="0" algn="l" rtl="0">
              <a:spcBef>
                <a:spcPts val="0"/>
              </a:spcBef>
              <a:spcAft>
                <a:spcPts val="0"/>
              </a:spcAft>
              <a:buNone/>
            </a:pPr>
            <a:endParaRPr sz="1300">
              <a:latin typeface="Century Gothic"/>
              <a:ea typeface="Century Gothic"/>
              <a:cs typeface="Century Gothic"/>
              <a:sym typeface="Century Gothic"/>
            </a:endParaRPr>
          </a:p>
          <a:p>
            <a:pPr marL="0" lvl="0" indent="0" algn="l" rtl="0">
              <a:spcBef>
                <a:spcPts val="0"/>
              </a:spcBef>
              <a:spcAft>
                <a:spcPts val="0"/>
              </a:spcAft>
              <a:buNone/>
            </a:pPr>
            <a:r>
              <a:rPr lang="en-GB" sz="2200" b="1">
                <a:latin typeface="Century Gothic"/>
                <a:ea typeface="Century Gothic"/>
                <a:cs typeface="Century Gothic"/>
                <a:sym typeface="Century Gothic"/>
              </a:rPr>
              <a:t>Session 12</a:t>
            </a:r>
            <a:endParaRPr sz="22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GB" sz="1800">
                <a:latin typeface="Century Gothic"/>
                <a:ea typeface="Century Gothic"/>
                <a:cs typeface="Century Gothic"/>
                <a:sym typeface="Century Gothic"/>
              </a:rPr>
              <a:t>Rally Cap Day, celebrate progress</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GB" sz="1800">
                <a:latin typeface="Century Gothic"/>
                <a:ea typeface="Century Gothic"/>
                <a:cs typeface="Century Gothic"/>
                <a:sym typeface="Century Gothic"/>
              </a:rPr>
              <a:t>Progress reports handed out</a:t>
            </a:r>
            <a:endParaRPr sz="1800">
              <a:latin typeface="Century Gothic"/>
              <a:ea typeface="Century Gothic"/>
              <a:cs typeface="Century Gothic"/>
              <a:sym typeface="Century Gothic"/>
            </a:endParaRPr>
          </a:p>
        </p:txBody>
      </p:sp>
      <p:pic>
        <p:nvPicPr>
          <p:cNvPr id="124" name="Google Shape;124;p26"/>
          <p:cNvPicPr preferRelativeResize="0"/>
          <p:nvPr/>
        </p:nvPicPr>
        <p:blipFill rotWithShape="1">
          <a:blip r:embed="rId3">
            <a:alphaModFix/>
          </a:blip>
          <a:srcRect l="3266" t="7054" r="3144"/>
          <a:stretch/>
        </p:blipFill>
        <p:spPr>
          <a:xfrm>
            <a:off x="4793575" y="0"/>
            <a:ext cx="4350425" cy="2886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lfa Slab One"/>
                <a:ea typeface="Alfa Slab One"/>
                <a:cs typeface="Alfa Slab One"/>
                <a:sym typeface="Alfa Slab One"/>
              </a:rPr>
              <a:t>NOTE TO PARENTS AND COACHES: </a:t>
            </a:r>
            <a:endParaRPr>
              <a:latin typeface="Alfa Slab One"/>
              <a:ea typeface="Alfa Slab One"/>
              <a:cs typeface="Alfa Slab One"/>
              <a:sym typeface="Alfa Slab One"/>
            </a:endParaRPr>
          </a:p>
          <a:p>
            <a:pPr marL="0" lvl="0" indent="0" algn="l" rtl="0">
              <a:spcBef>
                <a:spcPts val="0"/>
              </a:spcBef>
              <a:spcAft>
                <a:spcPts val="0"/>
              </a:spcAft>
              <a:buNone/>
            </a:pPr>
            <a:endParaRPr>
              <a:latin typeface="Alfa Slab One"/>
              <a:ea typeface="Alfa Slab One"/>
              <a:cs typeface="Alfa Slab One"/>
              <a:sym typeface="Alfa Slab One"/>
            </a:endParaRPr>
          </a:p>
          <a:p>
            <a:pPr marL="0" lvl="0" indent="0" algn="just" rtl="0">
              <a:spcBef>
                <a:spcPts val="0"/>
              </a:spcBef>
              <a:spcAft>
                <a:spcPts val="0"/>
              </a:spcAft>
              <a:buNone/>
            </a:pPr>
            <a:r>
              <a:rPr lang="en-GB">
                <a:latin typeface="Century Gothic"/>
                <a:ea typeface="Century Gothic"/>
                <a:cs typeface="Century Gothic"/>
                <a:sym typeface="Century Gothic"/>
              </a:rPr>
              <a:t>Rally Cap is designed to optimize the number of opportunities that players have to touch the ball. In order to do this, teams have only 6-9 players. </a:t>
            </a:r>
            <a:endParaRPr>
              <a:latin typeface="Century Gothic"/>
              <a:ea typeface="Century Gothic"/>
              <a:cs typeface="Century Gothic"/>
              <a:sym typeface="Century Gothic"/>
            </a:endParaRPr>
          </a:p>
          <a:p>
            <a:pPr marL="0" lvl="0" indent="0" algn="just" rtl="0">
              <a:spcBef>
                <a:spcPts val="0"/>
              </a:spcBef>
              <a:spcAft>
                <a:spcPts val="0"/>
              </a:spcAft>
              <a:buNone/>
            </a:pPr>
            <a:endParaRPr>
              <a:latin typeface="Century Gothic"/>
              <a:ea typeface="Century Gothic"/>
              <a:cs typeface="Century Gothic"/>
              <a:sym typeface="Century Gothic"/>
            </a:endParaRPr>
          </a:p>
          <a:p>
            <a:pPr marL="0" lvl="0" indent="0" algn="just" rtl="0">
              <a:spcBef>
                <a:spcPts val="0"/>
              </a:spcBef>
              <a:spcAft>
                <a:spcPts val="0"/>
              </a:spcAft>
              <a:buNone/>
            </a:pPr>
            <a:r>
              <a:rPr lang="en-GB">
                <a:latin typeface="Century Gothic"/>
                <a:ea typeface="Century Gothic"/>
                <a:cs typeface="Century Gothic"/>
                <a:sym typeface="Century Gothic"/>
              </a:rPr>
              <a:t>With summer holiday schedules there may be weeks with low attendance however </a:t>
            </a:r>
            <a:r>
              <a:rPr lang="en-GB" b="1">
                <a:latin typeface="Century Gothic"/>
                <a:ea typeface="Century Gothic"/>
                <a:cs typeface="Century Gothic"/>
                <a:sym typeface="Century Gothic"/>
              </a:rPr>
              <a:t>teams should only be combined if there are fewer than 3 players</a:t>
            </a:r>
            <a:r>
              <a:rPr lang="en-GB">
                <a:latin typeface="Century Gothic"/>
                <a:ea typeface="Century Gothic"/>
                <a:cs typeface="Century Gothic"/>
                <a:sym typeface="Century Gothic"/>
              </a:rPr>
              <a:t>. Players should be combined with the remaining team that has the fewest players.</a:t>
            </a:r>
            <a:endParaRPr>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lfa Slab One"/>
                <a:ea typeface="Alfa Slab One"/>
                <a:cs typeface="Alfa Slab One"/>
                <a:sym typeface="Alfa Slab One"/>
              </a:rPr>
              <a:t>NOTE TO PARENTS AND COACHES: </a:t>
            </a:r>
            <a:endParaRPr>
              <a:latin typeface="Alfa Slab One"/>
              <a:ea typeface="Alfa Slab One"/>
              <a:cs typeface="Alfa Slab One"/>
              <a:sym typeface="Alfa Slab One"/>
            </a:endParaRPr>
          </a:p>
          <a:p>
            <a:pPr marL="0" lvl="0" indent="0" algn="l" rtl="0">
              <a:spcBef>
                <a:spcPts val="0"/>
              </a:spcBef>
              <a:spcAft>
                <a:spcPts val="0"/>
              </a:spcAft>
              <a:buNone/>
            </a:pPr>
            <a:endParaRPr>
              <a:latin typeface="Alfa Slab One"/>
              <a:ea typeface="Alfa Slab One"/>
              <a:cs typeface="Alfa Slab One"/>
              <a:sym typeface="Alfa Slab One"/>
            </a:endParaRPr>
          </a:p>
          <a:p>
            <a:pPr marL="0" lvl="0" indent="0" algn="just" rtl="0">
              <a:spcBef>
                <a:spcPts val="0"/>
              </a:spcBef>
              <a:spcAft>
                <a:spcPts val="0"/>
              </a:spcAft>
              <a:buNone/>
            </a:pPr>
            <a:r>
              <a:rPr lang="en-GB" sz="2688">
                <a:latin typeface="Century Gothic"/>
                <a:ea typeface="Century Gothic"/>
                <a:cs typeface="Century Gothic"/>
                <a:sym typeface="Century Gothic"/>
              </a:rPr>
              <a:t>Parents are expected to be involved in their child(ren)’s Rally Cap experience. The program will be most successful when there are several adults available for each team to help guide players and keep them engaged. Coaches are volunteers and many will have summer holidays that conflict with Rally Cap. The program is very straightforward and as such, there may be times when parents are expected to run sessions in the absence of the team coach.</a:t>
            </a:r>
            <a:endParaRPr sz="2688">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9"/>
          <p:cNvPicPr preferRelativeResize="0"/>
          <p:nvPr/>
        </p:nvPicPr>
        <p:blipFill rotWithShape="1">
          <a:blip r:embed="rId3">
            <a:alphaModFix/>
          </a:blip>
          <a:srcRect l="3266" t="7054" r="3144"/>
          <a:stretch/>
        </p:blipFill>
        <p:spPr>
          <a:xfrm>
            <a:off x="5100525" y="1173625"/>
            <a:ext cx="4043475" cy="2682401"/>
          </a:xfrm>
          <a:prstGeom prst="rect">
            <a:avLst/>
          </a:prstGeom>
          <a:noFill/>
          <a:ln>
            <a:noFill/>
          </a:ln>
        </p:spPr>
      </p:pic>
      <p:sp>
        <p:nvSpPr>
          <p:cNvPr id="140" name="Google Shape;140;p29"/>
          <p:cNvSpPr txBox="1"/>
          <p:nvPr/>
        </p:nvSpPr>
        <p:spPr>
          <a:xfrm>
            <a:off x="438250" y="124200"/>
            <a:ext cx="8193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400">
                <a:latin typeface="Alfa Slab One"/>
                <a:ea typeface="Alfa Slab One"/>
                <a:cs typeface="Alfa Slab One"/>
                <a:sym typeface="Alfa Slab One"/>
              </a:rPr>
              <a:t>Rally Cap Evaluations</a:t>
            </a:r>
            <a:endParaRPr sz="3400">
              <a:latin typeface="Alfa Slab One"/>
              <a:ea typeface="Alfa Slab One"/>
              <a:cs typeface="Alfa Slab One"/>
              <a:sym typeface="Alfa Slab One"/>
            </a:endParaRPr>
          </a:p>
        </p:txBody>
      </p:sp>
      <p:sp>
        <p:nvSpPr>
          <p:cNvPr id="141" name="Google Shape;141;p29"/>
          <p:cNvSpPr txBox="1"/>
          <p:nvPr/>
        </p:nvSpPr>
        <p:spPr>
          <a:xfrm>
            <a:off x="485950" y="761350"/>
            <a:ext cx="8403000" cy="566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Century Gothic"/>
                <a:ea typeface="Century Gothic"/>
                <a:cs typeface="Century Gothic"/>
                <a:sym typeface="Century Gothic"/>
              </a:rPr>
              <a:t>1 evaluation at beginning of season to determine baseline</a:t>
            </a: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latin typeface="Century Gothic"/>
                <a:ea typeface="Century Gothic"/>
                <a:cs typeface="Century Gothic"/>
                <a:sym typeface="Century Gothic"/>
              </a:rPr>
              <a:t>1 evaluation at end of season to celebrate success</a:t>
            </a:r>
            <a:endParaRPr sz="1600">
              <a:latin typeface="Century Gothic"/>
              <a:ea typeface="Century Gothic"/>
              <a:cs typeface="Century Gothic"/>
              <a:sym typeface="Century Gothic"/>
            </a:endParaRPr>
          </a:p>
          <a:p>
            <a:pPr marL="0" lvl="0" indent="0" algn="l" rtl="0">
              <a:spcBef>
                <a:spcPts val="0"/>
              </a:spcBef>
              <a:spcAft>
                <a:spcPts val="0"/>
              </a:spcAft>
              <a:buNone/>
            </a:pP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latin typeface="Century Gothic"/>
                <a:ea typeface="Century Gothic"/>
                <a:cs typeface="Century Gothic"/>
                <a:sym typeface="Century Gothic"/>
              </a:rPr>
              <a:t>Rally Cap day is a chance for players to showcase their </a:t>
            </a: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latin typeface="Century Gothic"/>
                <a:ea typeface="Century Gothic"/>
                <a:cs typeface="Century Gothic"/>
                <a:sym typeface="Century Gothic"/>
              </a:rPr>
              <a:t>individual skills, set goals and celebrate their individual </a:t>
            </a: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latin typeface="Century Gothic"/>
                <a:ea typeface="Century Gothic"/>
                <a:cs typeface="Century Gothic"/>
                <a:sym typeface="Century Gothic"/>
              </a:rPr>
              <a:t>growth over the course of the season</a:t>
            </a:r>
            <a:endParaRPr sz="1600">
              <a:latin typeface="Century Gothic"/>
              <a:ea typeface="Century Gothic"/>
              <a:cs typeface="Century Gothic"/>
              <a:sym typeface="Century Gothic"/>
            </a:endParaRPr>
          </a:p>
          <a:p>
            <a:pPr marL="0" lvl="0" indent="0" algn="l" rtl="0">
              <a:spcBef>
                <a:spcPts val="0"/>
              </a:spcBef>
              <a:spcAft>
                <a:spcPts val="0"/>
              </a:spcAft>
              <a:buNone/>
            </a:pP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latin typeface="Century Gothic"/>
                <a:ea typeface="Century Gothic"/>
                <a:cs typeface="Century Gothic"/>
                <a:sym typeface="Century Gothic"/>
              </a:rPr>
              <a:t>The day is set up in stations:</a:t>
            </a:r>
            <a:endParaRPr sz="160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a:latin typeface="Century Gothic"/>
                <a:ea typeface="Century Gothic"/>
                <a:cs typeface="Century Gothic"/>
                <a:sym typeface="Century Gothic"/>
              </a:rPr>
              <a:t>Hitting station</a:t>
            </a:r>
            <a:endParaRPr sz="160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a:latin typeface="Century Gothic"/>
                <a:ea typeface="Century Gothic"/>
                <a:cs typeface="Century Gothic"/>
                <a:sym typeface="Century Gothic"/>
              </a:rPr>
              <a:t>Throwing station</a:t>
            </a:r>
            <a:endParaRPr sz="160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a:latin typeface="Century Gothic"/>
                <a:ea typeface="Century Gothic"/>
                <a:cs typeface="Century Gothic"/>
                <a:sym typeface="Century Gothic"/>
              </a:rPr>
              <a:t>Receiving station</a:t>
            </a:r>
            <a:endParaRPr sz="160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a:latin typeface="Century Gothic"/>
                <a:ea typeface="Century Gothic"/>
                <a:cs typeface="Century Gothic"/>
                <a:sym typeface="Century Gothic"/>
              </a:rPr>
              <a:t>Baserunning station</a:t>
            </a:r>
            <a:endParaRPr sz="160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a:latin typeface="Century Gothic"/>
                <a:ea typeface="Century Gothic"/>
                <a:cs typeface="Century Gothic"/>
                <a:sym typeface="Century Gothic"/>
              </a:rPr>
              <a:t>Agility/Balance/Coordination station</a:t>
            </a:r>
            <a:endParaRPr sz="1600">
              <a:latin typeface="Century Gothic"/>
              <a:ea typeface="Century Gothic"/>
              <a:cs typeface="Century Gothic"/>
              <a:sym typeface="Century Gothic"/>
            </a:endParaRPr>
          </a:p>
          <a:p>
            <a:pPr marL="0" lvl="0" indent="0" algn="l" rtl="0">
              <a:spcBef>
                <a:spcPts val="0"/>
              </a:spcBef>
              <a:spcAft>
                <a:spcPts val="0"/>
              </a:spcAft>
              <a:buNone/>
            </a:pPr>
            <a:endParaRPr sz="1600">
              <a:latin typeface="Century Gothic"/>
              <a:ea typeface="Century Gothic"/>
              <a:cs typeface="Century Gothic"/>
              <a:sym typeface="Century Gothic"/>
            </a:endParaRPr>
          </a:p>
          <a:p>
            <a:pPr marL="0" lvl="0" indent="0" algn="l" rtl="0">
              <a:spcBef>
                <a:spcPts val="0"/>
              </a:spcBef>
              <a:spcAft>
                <a:spcPts val="0"/>
              </a:spcAft>
              <a:buNone/>
            </a:pPr>
            <a:r>
              <a:rPr lang="en-GB" sz="1600">
                <a:latin typeface="Century Gothic"/>
                <a:ea typeface="Century Gothic"/>
                <a:cs typeface="Century Gothic"/>
                <a:sym typeface="Century Gothic"/>
              </a:rPr>
              <a:t>The progress report is meant to provide players and parents with a list of skills they are working on. It is meant to be a positive experience and not to be viewed as a “test” or in any sort of negative light.</a:t>
            </a:r>
            <a:endParaRPr sz="1600">
              <a:latin typeface="Century Gothic"/>
              <a:ea typeface="Century Gothic"/>
              <a:cs typeface="Century Gothic"/>
              <a:sym typeface="Century Gothic"/>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0"/>
          <p:cNvPicPr preferRelativeResize="0"/>
          <p:nvPr/>
        </p:nvPicPr>
        <p:blipFill rotWithShape="1">
          <a:blip r:embed="rId3">
            <a:alphaModFix/>
          </a:blip>
          <a:srcRect l="3091"/>
          <a:stretch/>
        </p:blipFill>
        <p:spPr>
          <a:xfrm>
            <a:off x="272950" y="609600"/>
            <a:ext cx="8566249" cy="4232151"/>
          </a:xfrm>
          <a:prstGeom prst="rect">
            <a:avLst/>
          </a:prstGeom>
          <a:noFill/>
          <a:ln>
            <a:noFill/>
          </a:ln>
        </p:spPr>
      </p:pic>
      <p:pic>
        <p:nvPicPr>
          <p:cNvPr id="147" name="Google Shape;147;p30"/>
          <p:cNvPicPr preferRelativeResize="0"/>
          <p:nvPr/>
        </p:nvPicPr>
        <p:blipFill>
          <a:blip r:embed="rId4">
            <a:alphaModFix/>
          </a:blip>
          <a:stretch>
            <a:fillRect/>
          </a:stretch>
        </p:blipFill>
        <p:spPr>
          <a:xfrm>
            <a:off x="89400" y="118274"/>
            <a:ext cx="8897950" cy="451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1"/>
          <p:cNvPicPr preferRelativeResize="0"/>
          <p:nvPr/>
        </p:nvPicPr>
        <p:blipFill>
          <a:blip r:embed="rId3">
            <a:alphaModFix/>
          </a:blip>
          <a:stretch>
            <a:fillRect/>
          </a:stretch>
        </p:blipFill>
        <p:spPr>
          <a:xfrm>
            <a:off x="152400" y="457200"/>
            <a:ext cx="8839201" cy="4617997"/>
          </a:xfrm>
          <a:prstGeom prst="rect">
            <a:avLst/>
          </a:prstGeom>
          <a:noFill/>
          <a:ln>
            <a:noFill/>
          </a:ln>
        </p:spPr>
      </p:pic>
      <p:pic>
        <p:nvPicPr>
          <p:cNvPr id="153" name="Google Shape;153;p31"/>
          <p:cNvPicPr preferRelativeResize="0"/>
          <p:nvPr/>
        </p:nvPicPr>
        <p:blipFill>
          <a:blip r:embed="rId4">
            <a:alphaModFix/>
          </a:blip>
          <a:stretch>
            <a:fillRect/>
          </a:stretch>
        </p:blipFill>
        <p:spPr>
          <a:xfrm>
            <a:off x="89400" y="-34126"/>
            <a:ext cx="8897950" cy="45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The Rally Cap Program is an initiative to enhance players' and coaches' first experience with the game of baseball! The program helps teach players the five FUNdamentals of baseball (Fundamental movement skills, throwing, receiving, hitting, base running) in a fun and safe environment. Players have the opportunity to learn, acquire and perform different baseball skills in order to progress through the different levels of the program. &#10;&#10;If you want to learn more about The Rally Cap Program please visit https://baseball.ca/rally-cap-initiation-program" title="Rally Cap | Intro ENG">
            <a:hlinkClick r:id="rId3"/>
          </p:cNvPr>
          <p:cNvPicPr preferRelativeResize="0"/>
          <p:nvPr/>
        </p:nvPicPr>
        <p:blipFill>
          <a:blip r:embed="rId4">
            <a:alphaModFix/>
          </a:blip>
          <a:stretch>
            <a:fillRect/>
          </a:stretch>
        </p:blipFill>
        <p:spPr>
          <a:xfrm>
            <a:off x="137450" y="101963"/>
            <a:ext cx="8781450" cy="4939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2"/>
          <p:cNvPicPr preferRelativeResize="0"/>
          <p:nvPr/>
        </p:nvPicPr>
        <p:blipFill rotWithShape="1">
          <a:blip r:embed="rId3">
            <a:alphaModFix/>
          </a:blip>
          <a:srcRect l="1931"/>
          <a:stretch/>
        </p:blipFill>
        <p:spPr>
          <a:xfrm>
            <a:off x="170550" y="533400"/>
            <a:ext cx="8668651" cy="4554025"/>
          </a:xfrm>
          <a:prstGeom prst="rect">
            <a:avLst/>
          </a:prstGeom>
          <a:noFill/>
          <a:ln>
            <a:noFill/>
          </a:ln>
        </p:spPr>
      </p:pic>
      <p:pic>
        <p:nvPicPr>
          <p:cNvPr id="159" name="Google Shape;159;p32"/>
          <p:cNvPicPr preferRelativeResize="0"/>
          <p:nvPr/>
        </p:nvPicPr>
        <p:blipFill>
          <a:blip r:embed="rId4">
            <a:alphaModFix/>
          </a:blip>
          <a:stretch>
            <a:fillRect/>
          </a:stretch>
        </p:blipFill>
        <p:spPr>
          <a:xfrm>
            <a:off x="89400" y="118274"/>
            <a:ext cx="8897950" cy="451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3"/>
          <p:cNvPicPr preferRelativeResize="0"/>
          <p:nvPr/>
        </p:nvPicPr>
        <p:blipFill>
          <a:blip r:embed="rId3">
            <a:alphaModFix/>
          </a:blip>
          <a:stretch>
            <a:fillRect/>
          </a:stretch>
        </p:blipFill>
        <p:spPr>
          <a:xfrm>
            <a:off x="228600" y="457200"/>
            <a:ext cx="8839199" cy="4313701"/>
          </a:xfrm>
          <a:prstGeom prst="rect">
            <a:avLst/>
          </a:prstGeom>
          <a:noFill/>
          <a:ln>
            <a:noFill/>
          </a:ln>
        </p:spPr>
      </p:pic>
      <p:pic>
        <p:nvPicPr>
          <p:cNvPr id="165" name="Google Shape;165;p33"/>
          <p:cNvPicPr preferRelativeResize="0"/>
          <p:nvPr/>
        </p:nvPicPr>
        <p:blipFill>
          <a:blip r:embed="rId4">
            <a:alphaModFix/>
          </a:blip>
          <a:stretch>
            <a:fillRect/>
          </a:stretch>
        </p:blipFill>
        <p:spPr>
          <a:xfrm>
            <a:off x="89400" y="118274"/>
            <a:ext cx="8897950" cy="451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4"/>
          <p:cNvPicPr preferRelativeResize="0"/>
          <p:nvPr/>
        </p:nvPicPr>
        <p:blipFill>
          <a:blip r:embed="rId3">
            <a:alphaModFix/>
          </a:blip>
          <a:stretch>
            <a:fillRect/>
          </a:stretch>
        </p:blipFill>
        <p:spPr>
          <a:xfrm>
            <a:off x="152400" y="609600"/>
            <a:ext cx="8839199" cy="4223770"/>
          </a:xfrm>
          <a:prstGeom prst="rect">
            <a:avLst/>
          </a:prstGeom>
          <a:noFill/>
          <a:ln>
            <a:noFill/>
          </a:ln>
        </p:spPr>
      </p:pic>
      <p:pic>
        <p:nvPicPr>
          <p:cNvPr id="171" name="Google Shape;171;p34"/>
          <p:cNvPicPr preferRelativeResize="0"/>
          <p:nvPr/>
        </p:nvPicPr>
        <p:blipFill>
          <a:blip r:embed="rId4">
            <a:alphaModFix/>
          </a:blip>
          <a:stretch>
            <a:fillRect/>
          </a:stretch>
        </p:blipFill>
        <p:spPr>
          <a:xfrm>
            <a:off x="89400" y="118274"/>
            <a:ext cx="8897950" cy="451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5"/>
          <p:cNvPicPr preferRelativeResize="0"/>
          <p:nvPr/>
        </p:nvPicPr>
        <p:blipFill>
          <a:blip r:embed="rId3">
            <a:alphaModFix/>
          </a:blip>
          <a:stretch>
            <a:fillRect/>
          </a:stretch>
        </p:blipFill>
        <p:spPr>
          <a:xfrm>
            <a:off x="152400" y="609600"/>
            <a:ext cx="8839199" cy="4255345"/>
          </a:xfrm>
          <a:prstGeom prst="rect">
            <a:avLst/>
          </a:prstGeom>
          <a:noFill/>
          <a:ln>
            <a:noFill/>
          </a:ln>
        </p:spPr>
      </p:pic>
      <p:pic>
        <p:nvPicPr>
          <p:cNvPr id="177" name="Google Shape;177;p35"/>
          <p:cNvPicPr preferRelativeResize="0"/>
          <p:nvPr/>
        </p:nvPicPr>
        <p:blipFill>
          <a:blip r:embed="rId4">
            <a:alphaModFix/>
          </a:blip>
          <a:stretch>
            <a:fillRect/>
          </a:stretch>
        </p:blipFill>
        <p:spPr>
          <a:xfrm>
            <a:off x="89400" y="118274"/>
            <a:ext cx="8897950" cy="451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p:nvPr/>
        </p:nvSpPr>
        <p:spPr>
          <a:xfrm>
            <a:off x="133900" y="249150"/>
            <a:ext cx="8877000" cy="132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700">
                <a:latin typeface="Alfa Slab One"/>
                <a:ea typeface="Alfa Slab One"/>
                <a:cs typeface="Alfa Slab One"/>
                <a:sym typeface="Alfa Slab One"/>
              </a:rPr>
              <a:t>Thank you for your commitment to Kincardine Minor Baseball.</a:t>
            </a:r>
            <a:endParaRPr sz="3700">
              <a:latin typeface="Alfa Slab One"/>
              <a:ea typeface="Alfa Slab One"/>
              <a:cs typeface="Alfa Slab One"/>
              <a:sym typeface="Alfa Slab One"/>
            </a:endParaRPr>
          </a:p>
        </p:txBody>
      </p:sp>
      <p:pic>
        <p:nvPicPr>
          <p:cNvPr id="183" name="Google Shape;183;p36"/>
          <p:cNvPicPr preferRelativeResize="0"/>
          <p:nvPr/>
        </p:nvPicPr>
        <p:blipFill>
          <a:blip r:embed="rId3">
            <a:alphaModFix/>
          </a:blip>
          <a:stretch>
            <a:fillRect/>
          </a:stretch>
        </p:blipFill>
        <p:spPr>
          <a:xfrm>
            <a:off x="2237000" y="1522950"/>
            <a:ext cx="4259450" cy="3620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568200" y="0"/>
            <a:ext cx="7939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Alfa Slab One"/>
                <a:ea typeface="Alfa Slab One"/>
                <a:cs typeface="Alfa Slab One"/>
                <a:sym typeface="Alfa Slab One"/>
              </a:rPr>
              <a:t>Full Onboarding Session from Baseball Canada </a:t>
            </a:r>
            <a:r>
              <a:rPr lang="en-GB" sz="1600">
                <a:latin typeface="Alfa Slab One"/>
                <a:ea typeface="Alfa Slab One"/>
                <a:cs typeface="Alfa Slab One"/>
                <a:sym typeface="Alfa Slab One"/>
              </a:rPr>
              <a:t>10:00-49:00 most pertinent</a:t>
            </a:r>
            <a:endParaRPr sz="1600">
              <a:latin typeface="Alfa Slab One"/>
              <a:ea typeface="Alfa Slab One"/>
              <a:cs typeface="Alfa Slab One"/>
              <a:sym typeface="Alfa Slab One"/>
            </a:endParaRPr>
          </a:p>
        </p:txBody>
      </p:sp>
      <p:pic>
        <p:nvPicPr>
          <p:cNvPr id="67" name="Google Shape;67;p15" descr="Everything you need to know to run Baseball Canada's Rally Cap program in your community!" title="Rally Cap Onboarding Session">
            <a:hlinkClick r:id="rId3"/>
          </p:cNvPr>
          <p:cNvPicPr preferRelativeResize="0"/>
          <p:nvPr/>
        </p:nvPicPr>
        <p:blipFill>
          <a:blip r:embed="rId4">
            <a:alphaModFix/>
          </a:blip>
          <a:stretch>
            <a:fillRect/>
          </a:stretch>
        </p:blipFill>
        <p:spPr>
          <a:xfrm>
            <a:off x="633850" y="751375"/>
            <a:ext cx="7808200" cy="4392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52400" y="152400"/>
            <a:ext cx="8039686"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152400" y="152400"/>
            <a:ext cx="8400175" cy="478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152400" y="-76800"/>
            <a:ext cx="8669301" cy="511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9"/>
          <p:cNvPicPr preferRelativeResize="0"/>
          <p:nvPr/>
        </p:nvPicPr>
        <p:blipFill rotWithShape="1">
          <a:blip r:embed="rId3">
            <a:alphaModFix/>
          </a:blip>
          <a:srcRect t="17362"/>
          <a:stretch/>
        </p:blipFill>
        <p:spPr>
          <a:xfrm>
            <a:off x="0" y="142050"/>
            <a:ext cx="9144001" cy="36691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0"/>
          <p:cNvPicPr preferRelativeResize="0"/>
          <p:nvPr/>
        </p:nvPicPr>
        <p:blipFill>
          <a:blip r:embed="rId3">
            <a:alphaModFix/>
          </a:blip>
          <a:stretch>
            <a:fillRect/>
          </a:stretch>
        </p:blipFill>
        <p:spPr>
          <a:xfrm>
            <a:off x="68425" y="119625"/>
            <a:ext cx="9075574" cy="354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1"/>
          <p:cNvPicPr preferRelativeResize="0"/>
          <p:nvPr/>
        </p:nvPicPr>
        <p:blipFill rotWithShape="1">
          <a:blip r:embed="rId3">
            <a:alphaModFix/>
          </a:blip>
          <a:srcRect t="2343" b="6097"/>
          <a:stretch/>
        </p:blipFill>
        <p:spPr>
          <a:xfrm>
            <a:off x="817775" y="0"/>
            <a:ext cx="7210643" cy="5076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On-screen Show (16:9)</PresentationFormat>
  <Paragraphs>46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Alfa Slab One</vt:lpstr>
      <vt:lpstr>Century Gothic</vt:lpstr>
      <vt:lpstr>Bebas Neue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TO PARENTS AND COACHES:   Rally Cap is designed to optimize the number of opportunities that players have to touch the ball. In order to do this, teams have only 6-9 players.   With summer holiday schedules there may be weeks with low attendance however teams should only be combined if there are fewer than 3 players. Players should be combined with the remaining team that has the fewest players.</vt:lpstr>
      <vt:lpstr>NOTE TO PARENTS AND COACHES:   Parents are expected to be involved in their child(ren)’s Rally Cap experience. The program will be most successful when there are several adults available for each team to help guide players and keep them engaged. Coaches are volunteers and many will have summer holidays that conflict with Rally Cap. The program is very straightforward and as such, there may be times when parents are expected to run sessions in the absence of the team coach.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McLaughlin</dc:creator>
  <cp:lastModifiedBy>Anna M</cp:lastModifiedBy>
  <cp:revision>1</cp:revision>
  <dcterms:modified xsi:type="dcterms:W3CDTF">2023-03-22T01:11:44Z</dcterms:modified>
</cp:coreProperties>
</file>